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1pPr>
    <a:lvl2pPr marL="0" marR="0" indent="4572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2pPr>
    <a:lvl3pPr marL="0" marR="0" indent="9144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3pPr>
    <a:lvl4pPr marL="0" marR="0" indent="13716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4pPr>
    <a:lvl5pPr marL="0" marR="0" indent="18288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5pPr>
    <a:lvl6pPr marL="0" marR="0" indent="22860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6pPr>
    <a:lvl7pPr marL="0" marR="0" indent="27432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7pPr>
    <a:lvl8pPr marL="0" marR="0" indent="32004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8pPr>
    <a:lvl9pPr marL="0" marR="0" indent="36576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381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381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3A39E5"/>
        </a:fontRef>
        <a:srgbClr val="3A39E5"/>
      </a:tcTxStyle>
      <a:tcStyle>
        <a:tcBdr>
          <a:left>
            <a:ln w="12700" cap="flat">
              <a:solidFill>
                <a:srgbClr val="525760"/>
              </a:solidFill>
              <a:prstDash val="solid"/>
              <a:miter lim="400000"/>
            </a:ln>
          </a:left>
          <a:right>
            <a:ln w="38100" cap="flat">
              <a:solidFill>
                <a:schemeClr val="accent1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/>
              </a:solidFill>
              <a:prstDash val="solid"/>
              <a:miter lim="400000"/>
            </a:ln>
          </a:top>
          <a:bottom>
            <a:ln w="12700" cap="flat">
              <a:solidFill>
                <a:srgbClr val="5257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25760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5458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45357"/>
              <a:satOff val="2412"/>
              <a:lumOff val="-28753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9FAFF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381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55A61"/>
              </a:solidFill>
              <a:prstDash val="solid"/>
              <a:miter lim="400000"/>
            </a:ln>
          </a:top>
          <a:bottom>
            <a:ln w="12700" cap="flat">
              <a:solidFill>
                <a:srgbClr val="555A61"/>
              </a:solidFill>
              <a:prstDash val="solid"/>
              <a:miter lim="400000"/>
            </a:ln>
          </a:bottom>
          <a:insideH>
            <a:ln w="12700" cap="flat">
              <a:solidFill>
                <a:srgbClr val="555A61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527787"/>
              <a:satOff val="-26837"/>
              <a:lumOff val="15324"/>
            </a:schemeClr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381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381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238625"/>
              <a:satOff val="-6134"/>
              <a:lumOff val="8689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6F4E4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381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5">
              <a:hueOff val="503731"/>
              <a:lumOff val="7092"/>
            </a:schemeClr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4585E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381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4585E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A8A8A8"/>
              </a:solidFill>
              <a:prstDash val="solid"/>
              <a:miter lim="400000"/>
            </a:ln>
          </a:left>
          <a:right>
            <a:ln w="12700" cap="flat">
              <a:solidFill>
                <a:srgbClr val="A8A8A8"/>
              </a:solidFill>
              <a:prstDash val="solid"/>
              <a:miter lim="400000"/>
            </a:ln>
          </a:right>
          <a:top>
            <a:ln w="12700" cap="flat">
              <a:solidFill>
                <a:srgbClr val="A8A8A8"/>
              </a:solidFill>
              <a:prstDash val="solid"/>
              <a:miter lim="400000"/>
            </a:ln>
          </a:top>
          <a:bottom>
            <a:ln w="12700" cap="flat">
              <a:solidFill>
                <a:srgbClr val="A8A8A8"/>
              </a:solidFill>
              <a:prstDash val="solid"/>
              <a:miter lim="400000"/>
            </a:ln>
          </a:bottom>
          <a:insideH>
            <a:ln w="12700" cap="flat">
              <a:solidFill>
                <a:srgbClr val="A8A8A8"/>
              </a:solidFill>
              <a:prstDash val="solid"/>
              <a:miter lim="400000"/>
            </a:ln>
          </a:insideH>
          <a:insideV>
            <a:ln w="12700" cap="flat">
              <a:solidFill>
                <a:srgbClr val="A8A8A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5666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56667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EBEB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38100" cap="flat">
              <a:solidFill>
                <a:srgbClr val="656667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A8A8A9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" name="Author and Date"/>
          <p:cNvSpPr txBox="1"/>
          <p:nvPr>
            <p:ph type="body" sz="quarter" idx="21" hasCustomPrompt="1"/>
          </p:nvPr>
        </p:nvSpPr>
        <p:spPr>
          <a:xfrm>
            <a:off x="571500" y="12269258"/>
            <a:ext cx="23235147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 </a:t>
            </a:r>
          </a:p>
        </p:txBody>
      </p:sp>
      <p:sp>
        <p:nvSpPr>
          <p:cNvPr id="14" name="Line"/>
          <p:cNvSpPr/>
          <p:nvPr/>
        </p:nvSpPr>
        <p:spPr>
          <a:xfrm>
            <a:off x="634956" y="9475085"/>
            <a:ext cx="23114088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5" name="Presentation Title"/>
          <p:cNvSpPr txBox="1"/>
          <p:nvPr>
            <p:ph type="title" hasCustomPrompt="1"/>
          </p:nvPr>
        </p:nvSpPr>
        <p:spPr>
          <a:xfrm>
            <a:off x="571500" y="9525885"/>
            <a:ext cx="23235147" cy="2647065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pc="-300" sz="15000">
                <a:solidFill>
                  <a:srgbClr val="FFFFFF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6" name="Body Level One…"/>
          <p:cNvSpPr txBox="1"/>
          <p:nvPr>
            <p:ph type="body" sz="quarter" idx="1" hasCustomPrompt="1"/>
          </p:nvPr>
        </p:nvSpPr>
        <p:spPr>
          <a:xfrm>
            <a:off x="571500" y="847716"/>
            <a:ext cx="23235147" cy="2324101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14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15" name="Body Level One…"/>
          <p:cNvSpPr txBox="1"/>
          <p:nvPr>
            <p:ph type="body" sz="half" idx="1" hasCustomPrompt="1"/>
          </p:nvPr>
        </p:nvSpPr>
        <p:spPr>
          <a:xfrm>
            <a:off x="571500" y="3898900"/>
            <a:ext cx="23236826" cy="5499100"/>
          </a:xfrm>
          <a:prstGeom prst="rect">
            <a:avLst/>
          </a:prstGeom>
        </p:spPr>
        <p:txBody>
          <a:bodyPr anchor="ctr"/>
          <a:lstStyle>
            <a:lvl1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ody Level One…"/>
          <p:cNvSpPr txBox="1"/>
          <p:nvPr>
            <p:ph type="body" idx="1" hasCustomPrompt="1"/>
          </p:nvPr>
        </p:nvSpPr>
        <p:spPr>
          <a:xfrm>
            <a:off x="634999" y="1346200"/>
            <a:ext cx="23241001" cy="8451368"/>
          </a:xfrm>
          <a:prstGeom prst="rect">
            <a:avLst/>
          </a:prstGeom>
        </p:spPr>
        <p:txBody>
          <a:bodyPr anchor="b"/>
          <a:lstStyle>
            <a:lvl1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1pPr>
            <a:lvl2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2pPr>
            <a:lvl3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3pPr>
            <a:lvl4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4pPr>
            <a:lvl5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4" name="Fact information"/>
          <p:cNvSpPr txBox="1"/>
          <p:nvPr>
            <p:ph type="body" sz="quarter" idx="21" hasCustomPrompt="1"/>
          </p:nvPr>
        </p:nvSpPr>
        <p:spPr>
          <a:xfrm>
            <a:off x="635000" y="9170947"/>
            <a:ext cx="23241000" cy="932816"/>
          </a:xfrm>
          <a:prstGeom prst="rect">
            <a:avLst/>
          </a:prstGeom>
        </p:spPr>
        <p:txBody>
          <a:bodyPr/>
          <a:lstStyle>
            <a:lvl1pPr defTabSz="817244">
              <a:lnSpc>
                <a:spcPct val="80000"/>
              </a:lnSpc>
              <a:tabLst/>
              <a:defRPr spc="-54" sz="5445">
                <a:solidFill>
                  <a:schemeClr val="accent1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5" name="Line"/>
          <p:cNvSpPr/>
          <p:nvPr/>
        </p:nvSpPr>
        <p:spPr>
          <a:xfrm>
            <a:off x="635000" y="12192000"/>
            <a:ext cx="23118143" cy="0"/>
          </a:xfrm>
          <a:prstGeom prst="line">
            <a:avLst/>
          </a:prstGeom>
          <a:ln w="381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26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5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6" name="Attribution"/>
          <p:cNvSpPr txBox="1"/>
          <p:nvPr>
            <p:ph type="body" sz="quarter" idx="21" hasCustomPrompt="1"/>
          </p:nvPr>
        </p:nvSpPr>
        <p:spPr>
          <a:xfrm>
            <a:off x="1148060" y="9247147"/>
            <a:ext cx="22707182" cy="932816"/>
          </a:xfrm>
          <a:prstGeom prst="rect">
            <a:avLst/>
          </a:prstGeom>
        </p:spPr>
        <p:txBody>
          <a:bodyPr anchor="ctr"/>
          <a:lstStyle>
            <a:lvl1pPr defTabSz="817244">
              <a:lnSpc>
                <a:spcPct val="80000"/>
              </a:lnSpc>
              <a:tabLst/>
              <a:defRPr spc="-54" sz="5445">
                <a:solidFill>
                  <a:schemeClr val="accent1"/>
                </a:solidFill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7" name="Body Level One…"/>
          <p:cNvSpPr txBox="1"/>
          <p:nvPr>
            <p:ph type="body" sz="half" idx="1" hasCustomPrompt="1"/>
          </p:nvPr>
        </p:nvSpPr>
        <p:spPr>
          <a:xfrm>
            <a:off x="515838" y="1325581"/>
            <a:ext cx="23241001" cy="4970080"/>
          </a:xfrm>
          <a:prstGeom prst="rect">
            <a:avLst/>
          </a:prstGeom>
        </p:spPr>
        <p:txBody>
          <a:bodyPr/>
          <a:lstStyle>
            <a:lvl1pPr marL="419100" indent="-4191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marL="419100" indent="381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marL="419100" indent="4953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marL="419100" indent="9525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marL="419100" indent="14097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ink flamingo with its nose to the water"/>
          <p:cNvSpPr/>
          <p:nvPr>
            <p:ph type="pic" sz="half" idx="21"/>
          </p:nvPr>
        </p:nvSpPr>
        <p:spPr>
          <a:xfrm>
            <a:off x="12192000" y="-1003300"/>
            <a:ext cx="11557000" cy="76792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lack iguana with its baby on its back"/>
          <p:cNvSpPr/>
          <p:nvPr>
            <p:ph type="pic" sz="half" idx="22"/>
          </p:nvPr>
        </p:nvSpPr>
        <p:spPr>
          <a:xfrm>
            <a:off x="12192000" y="5397500"/>
            <a:ext cx="11557000" cy="77497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Blue-footed booby bird on sand"/>
          <p:cNvSpPr/>
          <p:nvPr>
            <p:ph type="pic" idx="23"/>
          </p:nvPr>
        </p:nvSpPr>
        <p:spPr>
          <a:xfrm>
            <a:off x="571500" y="-698500"/>
            <a:ext cx="11684000" cy="1442649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ea turtle swimming underwater"/>
          <p:cNvSpPr/>
          <p:nvPr>
            <p:ph type="pic" idx="21"/>
          </p:nvPr>
        </p:nvSpPr>
        <p:spPr>
          <a:xfrm>
            <a:off x="0" y="-2984500"/>
            <a:ext cx="28333700" cy="174799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ea turtle swimming underwater"/>
          <p:cNvSpPr/>
          <p:nvPr>
            <p:ph type="pic" idx="21"/>
          </p:nvPr>
        </p:nvSpPr>
        <p:spPr>
          <a:xfrm>
            <a:off x="0" y="-3898900"/>
            <a:ext cx="28587700" cy="176366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" name="Author and Date"/>
          <p:cNvSpPr txBox="1"/>
          <p:nvPr>
            <p:ph type="body" sz="quarter" idx="22" hasCustomPrompt="1"/>
          </p:nvPr>
        </p:nvSpPr>
        <p:spPr>
          <a:xfrm>
            <a:off x="571500" y="12269258"/>
            <a:ext cx="23241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6" name="Body Level One…"/>
          <p:cNvSpPr txBox="1"/>
          <p:nvPr>
            <p:ph type="body" sz="quarter" idx="1" hasCustomPrompt="1"/>
          </p:nvPr>
        </p:nvSpPr>
        <p:spPr>
          <a:xfrm>
            <a:off x="571500" y="853952"/>
            <a:ext cx="23241000" cy="2321049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7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28" name="Line"/>
          <p:cNvSpPr/>
          <p:nvPr/>
        </p:nvSpPr>
        <p:spPr>
          <a:xfrm>
            <a:off x="634956" y="9475085"/>
            <a:ext cx="23114088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29" name="Presentation Title"/>
          <p:cNvSpPr txBox="1"/>
          <p:nvPr>
            <p:ph type="title" hasCustomPrompt="1"/>
          </p:nvPr>
        </p:nvSpPr>
        <p:spPr>
          <a:xfrm>
            <a:off x="571500" y="9525000"/>
            <a:ext cx="23241000" cy="2641600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pc="-300" sz="15000">
                <a:solidFill>
                  <a:srgbClr val="FFFFFF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ea turtle swimming underwater with a school of fish"/>
          <p:cNvSpPr/>
          <p:nvPr>
            <p:ph type="pic" idx="21"/>
          </p:nvPr>
        </p:nvSpPr>
        <p:spPr>
          <a:xfrm>
            <a:off x="9626600" y="-1"/>
            <a:ext cx="21901492" cy="1371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8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39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40" name="Author and Date"/>
          <p:cNvSpPr txBox="1"/>
          <p:nvPr>
            <p:ph type="body" sz="quarter" idx="22" hasCustomPrompt="1"/>
          </p:nvPr>
        </p:nvSpPr>
        <p:spPr>
          <a:xfrm>
            <a:off x="571500" y="12269258"/>
            <a:ext cx="11049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1" name="Slide Title"/>
          <p:cNvSpPr txBox="1"/>
          <p:nvPr>
            <p:ph type="title" hasCustomPrompt="1"/>
          </p:nvPr>
        </p:nvSpPr>
        <p:spPr>
          <a:xfrm>
            <a:off x="571500" y="4770137"/>
            <a:ext cx="11049000" cy="7036978"/>
          </a:xfrm>
          <a:prstGeom prst="rect">
            <a:avLst/>
          </a:prstGeom>
        </p:spPr>
        <p:txBody>
          <a:bodyPr/>
          <a:lstStyle>
            <a:lvl1pPr>
              <a:defRPr spc="-300" sz="15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50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51" name="Author and Date"/>
          <p:cNvSpPr txBox="1"/>
          <p:nvPr>
            <p:ph type="body" sz="quarter" idx="21" hasCustomPrompt="1"/>
          </p:nvPr>
        </p:nvSpPr>
        <p:spPr>
          <a:xfrm>
            <a:off x="571500" y="12269258"/>
            <a:ext cx="23241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571500" y="3904441"/>
            <a:ext cx="23241000" cy="76970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Title"/>
          <p:cNvSpPr txBox="1"/>
          <p:nvPr>
            <p:ph type="title" hasCustomPrompt="1"/>
          </p:nvPr>
        </p:nvSpPr>
        <p:spPr>
          <a:xfrm>
            <a:off x="571500" y="652482"/>
            <a:ext cx="23241000" cy="1951018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239" sz="12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xfrm>
            <a:off x="23436122" y="12268199"/>
            <a:ext cx="371756" cy="5552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/>
        </p:nvSpPr>
        <p:spPr>
          <a:xfrm>
            <a:off x="635000" y="12192000"/>
            <a:ext cx="23118143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62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63" name="Body Level One…"/>
          <p:cNvSpPr txBox="1"/>
          <p:nvPr>
            <p:ph type="body" idx="1" hasCustomPrompt="1"/>
          </p:nvPr>
        </p:nvSpPr>
        <p:spPr>
          <a:xfrm>
            <a:off x="571500" y="3898900"/>
            <a:ext cx="23241000" cy="7696200"/>
          </a:xfrm>
          <a:prstGeom prst="rect">
            <a:avLst/>
          </a:prstGeom>
        </p:spPr>
        <p:txBody>
          <a:bodyPr numCol="2" spcCol="1162050"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3157200" y="1852248"/>
            <a:ext cx="10256838" cy="1310641"/>
          </a:xfrm>
          <a:prstGeom prst="rect">
            <a:avLst/>
          </a:prstGeom>
        </p:spPr>
        <p:txBody>
          <a:bodyPr anchor="ctr"/>
          <a:lstStyle>
            <a:lvl1pPr defTabSz="817244">
              <a:lnSpc>
                <a:spcPct val="80000"/>
              </a:lnSpc>
              <a:tabLst/>
              <a:defRPr spc="-79" sz="791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Blue-footed booby bird on sand"/>
          <p:cNvSpPr/>
          <p:nvPr>
            <p:ph type="pic" idx="22"/>
          </p:nvPr>
        </p:nvSpPr>
        <p:spPr>
          <a:xfrm>
            <a:off x="0" y="-671784"/>
            <a:ext cx="12196747" cy="150595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74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75" name="Slide Title"/>
          <p:cNvSpPr txBox="1"/>
          <p:nvPr>
            <p:ph type="title" hasCustomPrompt="1"/>
          </p:nvPr>
        </p:nvSpPr>
        <p:spPr>
          <a:xfrm>
            <a:off x="13157200" y="864810"/>
            <a:ext cx="10256838" cy="1308101"/>
          </a:xfrm>
          <a:prstGeom prst="rect">
            <a:avLst/>
          </a:prstGeom>
        </p:spPr>
        <p:txBody>
          <a:bodyPr anchor="b"/>
          <a:lstStyle>
            <a:lvl1pPr>
              <a:defRPr spc="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 </a:t>
            </a:r>
          </a:p>
        </p:txBody>
      </p:sp>
      <p:sp>
        <p:nvSpPr>
          <p:cNvPr id="76" name="Body Level One…"/>
          <p:cNvSpPr txBox="1"/>
          <p:nvPr>
            <p:ph type="body" sz="half" idx="1" hasCustomPrompt="1"/>
          </p:nvPr>
        </p:nvSpPr>
        <p:spPr>
          <a:xfrm>
            <a:off x="13157200" y="3904441"/>
            <a:ext cx="10256838" cy="73033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solidFill>
          <a:schemeClr val="accent3">
            <a:hueOff val="513816"/>
            <a:satOff val="9467"/>
            <a:lumOff val="1748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85" name="Line"/>
          <p:cNvSpPr/>
          <p:nvPr/>
        </p:nvSpPr>
        <p:spPr>
          <a:xfrm>
            <a:off x="635000" y="9443335"/>
            <a:ext cx="23114000" cy="1"/>
          </a:xfrm>
          <a:prstGeom prst="line">
            <a:avLst/>
          </a:prstGeom>
          <a:ln w="1143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86" name="Section Title"/>
          <p:cNvSpPr txBox="1"/>
          <p:nvPr>
            <p:ph type="title" hasCustomPrompt="1"/>
          </p:nvPr>
        </p:nvSpPr>
        <p:spPr>
          <a:xfrm>
            <a:off x="571500" y="9530979"/>
            <a:ext cx="23241000" cy="20193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spc="-300" sz="15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95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96" name="Slide Title"/>
          <p:cNvSpPr txBox="1"/>
          <p:nvPr>
            <p:ph type="title" hasCustomPrompt="1"/>
          </p:nvPr>
        </p:nvSpPr>
        <p:spPr>
          <a:xfrm>
            <a:off x="571500" y="715982"/>
            <a:ext cx="23241000" cy="1951018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239" sz="12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 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5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>
            <a:hueOff val="-42304"/>
            <a:satOff val="23749"/>
            <a:lumOff val="-45745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genda Title"/>
          <p:cNvSpPr txBox="1"/>
          <p:nvPr>
            <p:ph type="title" hasCustomPrompt="1"/>
          </p:nvPr>
        </p:nvSpPr>
        <p:spPr>
          <a:xfrm>
            <a:off x="575641" y="881082"/>
            <a:ext cx="23241001" cy="1951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Agenda Title</a:t>
            </a:r>
          </a:p>
        </p:txBody>
      </p:sp>
      <p:sp>
        <p:nvSpPr>
          <p:cNvPr id="3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4" name="Body Level One…"/>
          <p:cNvSpPr txBox="1"/>
          <p:nvPr>
            <p:ph type="body" idx="1" hasCustomPrompt="1"/>
          </p:nvPr>
        </p:nvSpPr>
        <p:spPr>
          <a:xfrm>
            <a:off x="575641" y="3276600"/>
            <a:ext cx="23241001" cy="9870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23431499" y="12268199"/>
            <a:ext cx="371756" cy="55524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825500">
              <a:spcBef>
                <a:spcPts val="0"/>
              </a:spcBef>
              <a:tabLst/>
              <a:defRPr spc="28" sz="2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1pPr>
      <a:lvl2pPr marL="0" marR="0" indent="457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2pPr>
      <a:lvl3pPr marL="0" marR="0" indent="914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3pPr>
      <a:lvl4pPr marL="0" marR="0" indent="1371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4pPr>
      <a:lvl5pPr marL="0" marR="0" indent="18288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5pPr>
      <a:lvl6pPr marL="0" marR="0" indent="22860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6pPr>
      <a:lvl7pPr marL="0" marR="0" indent="2743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7pPr>
      <a:lvl8pPr marL="0" marR="0" indent="3200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8pPr>
      <a:lvl9pPr marL="0" marR="0" indent="3657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9pPr>
    </p:titleStyle>
    <p:bodyStyle>
      <a:lvl1pPr marL="0" marR="0" indent="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1pPr>
      <a:lvl2pPr marL="0" marR="0" indent="4572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2pPr>
      <a:lvl3pPr marL="0" marR="0" indent="9144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3pPr>
      <a:lvl4pPr marL="0" marR="0" indent="13716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4pPr>
      <a:lvl5pPr marL="0" marR="0" indent="18288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5pPr>
      <a:lvl6pPr marL="0" marR="0" indent="22860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6pPr>
      <a:lvl7pPr marL="0" marR="0" indent="27432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7pPr>
      <a:lvl8pPr marL="0" marR="0" indent="32004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8pPr>
      <a:lvl9pPr marL="0" marR="0" indent="36576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1pPr>
      <a:lvl2pPr marL="0" marR="0" indent="457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2pPr>
      <a:lvl3pPr marL="0" marR="0" indent="914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3pPr>
      <a:lvl4pPr marL="0" marR="0" indent="1371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4pPr>
      <a:lvl5pPr marL="0" marR="0" indent="1828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5pPr>
      <a:lvl6pPr marL="0" marR="0" indent="22860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6pPr>
      <a:lvl7pPr marL="0" marR="0" indent="2743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7pPr>
      <a:lvl8pPr marL="0" marR="0" indent="3200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8pPr>
      <a:lvl9pPr marL="0" marR="0" indent="3657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Relationship Id="rId9" Type="http://schemas.openxmlformats.org/officeDocument/2006/relationships/image" Target="../media/image26.png"/><Relationship Id="rId10" Type="http://schemas.openxmlformats.org/officeDocument/2006/relationships/image" Target="../media/image27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png"/><Relationship Id="rId3" Type="http://schemas.openxmlformats.org/officeDocument/2006/relationships/image" Target="../media/image3.jpeg"/><Relationship Id="rId4" Type="http://schemas.openxmlformats.org/officeDocument/2006/relationships/image" Target="../media/image1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9e6f444c-c2a8-4495-a1c7-19197be7e382.jpg" descr="9e6f444c-c2a8-4495-a1c7-19197be7e382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5568" r="0" b="556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73" name="Sam Dean and Matthew bauer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Sam Dean and Matthew bauer</a:t>
            </a:r>
          </a:p>
        </p:txBody>
      </p:sp>
      <p:sp>
        <p:nvSpPr>
          <p:cNvPr id="174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75" name="Line"/>
          <p:cNvSpPr/>
          <p:nvPr/>
        </p:nvSpPr>
        <p:spPr>
          <a:xfrm>
            <a:off x="634956" y="9475085"/>
            <a:ext cx="23114088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76" name="Iteration 2 Presentation…"/>
          <p:cNvSpPr txBox="1"/>
          <p:nvPr>
            <p:ph type="title"/>
          </p:nvPr>
        </p:nvSpPr>
        <p:spPr>
          <a:prstGeom prst="rect">
            <a:avLst/>
          </a:prstGeom>
          <a:blipFill>
            <a:blip r:embed="rId3"/>
          </a:blipFill>
        </p:spPr>
        <p:txBody>
          <a:bodyPr/>
          <a:lstStyle/>
          <a:p>
            <a:pPr defTabSz="544830">
              <a:defRPr spc="-198" sz="9900"/>
            </a:pPr>
            <a:r>
              <a:t>Iteration 2 Presentation </a:t>
            </a:r>
          </a:p>
          <a:p>
            <a:pPr defTabSz="544830">
              <a:defRPr spc="-198" sz="9900"/>
            </a:pPr>
            <a:r>
              <a:t>Tornados in the Last Century</a:t>
            </a:r>
          </a:p>
        </p:txBody>
      </p:sp>
      <p:sp>
        <p:nvSpPr>
          <p:cNvPr id="177" name="Client: Tom Coffin"/>
          <p:cNvSpPr txBox="1"/>
          <p:nvPr/>
        </p:nvSpPr>
        <p:spPr>
          <a:xfrm>
            <a:off x="564752" y="12882711"/>
            <a:ext cx="3234335" cy="55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825500">
              <a:spcBef>
                <a:spcPts val="0"/>
              </a:spcBef>
              <a:tabLst/>
              <a:defRPr b="1" cap="all" spc="168" sz="2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Client: Tom Coffin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roject Management and Technolog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pc="-230" sz="11520"/>
            </a:lvl1pPr>
          </a:lstStyle>
          <a:p>
            <a:pPr/>
            <a:r>
              <a:t>Project Management and Technologies</a:t>
            </a:r>
          </a:p>
        </p:txBody>
      </p:sp>
      <p:grpSp>
        <p:nvGrpSpPr>
          <p:cNvPr id="244" name="GitHub"/>
          <p:cNvGrpSpPr/>
          <p:nvPr/>
        </p:nvGrpSpPr>
        <p:grpSpPr>
          <a:xfrm>
            <a:off x="2850060" y="2860986"/>
            <a:ext cx="2645411" cy="1803401"/>
            <a:chOff x="0" y="0"/>
            <a:chExt cx="2645410" cy="1803400"/>
          </a:xfrm>
        </p:grpSpPr>
        <p:sp>
          <p:nvSpPr>
            <p:cNvPr id="243" name="GitHub"/>
            <p:cNvSpPr txBox="1"/>
            <p:nvPr/>
          </p:nvSpPr>
          <p:spPr>
            <a:xfrm>
              <a:off x="215899" y="641349"/>
              <a:ext cx="2213612" cy="9461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0"/>
                </a:spcBef>
                <a:tabLst/>
                <a:defRPr b="1" cap="all" spc="300" sz="5000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lvl1pPr>
            </a:lstStyle>
            <a:p>
              <a:pPr/>
              <a:r>
                <a:t>GitHub</a:t>
              </a:r>
            </a:p>
          </p:txBody>
        </p:sp>
        <p:pic>
          <p:nvPicPr>
            <p:cNvPr id="242" name="GitHub GitHub" descr="GitHub GitHub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-1"/>
              <a:ext cx="2645412" cy="1803401"/>
            </a:xfrm>
            <a:prstGeom prst="rect">
              <a:avLst/>
            </a:prstGeom>
            <a:effectLst/>
          </p:spPr>
        </p:pic>
      </p:grpSp>
      <p:grpSp>
        <p:nvGrpSpPr>
          <p:cNvPr id="247" name="Image"/>
          <p:cNvGrpSpPr/>
          <p:nvPr/>
        </p:nvGrpSpPr>
        <p:grpSpPr>
          <a:xfrm>
            <a:off x="27291" y="5191696"/>
            <a:ext cx="8290950" cy="6504745"/>
            <a:chOff x="0" y="0"/>
            <a:chExt cx="8290948" cy="6504744"/>
          </a:xfrm>
        </p:grpSpPr>
        <p:pic>
          <p:nvPicPr>
            <p:cNvPr id="246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04800" y="304800"/>
              <a:ext cx="7681349" cy="5844344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45" name="Image" descr="Image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8290949" cy="6504745"/>
            </a:xfrm>
            <a:prstGeom prst="rect">
              <a:avLst/>
            </a:prstGeom>
            <a:effectLst/>
          </p:spPr>
        </p:pic>
      </p:grpSp>
      <p:grpSp>
        <p:nvGrpSpPr>
          <p:cNvPr id="250" name="Jira"/>
          <p:cNvGrpSpPr/>
          <p:nvPr/>
        </p:nvGrpSpPr>
        <p:grpSpPr>
          <a:xfrm>
            <a:off x="9342065" y="7542368"/>
            <a:ext cx="1858646" cy="1803401"/>
            <a:chOff x="0" y="0"/>
            <a:chExt cx="1858645" cy="1803400"/>
          </a:xfrm>
        </p:grpSpPr>
        <p:sp>
          <p:nvSpPr>
            <p:cNvPr id="249" name="Jira"/>
            <p:cNvSpPr txBox="1"/>
            <p:nvPr/>
          </p:nvSpPr>
          <p:spPr>
            <a:xfrm>
              <a:off x="215900" y="641349"/>
              <a:ext cx="1426845" cy="946151"/>
            </a:xfrm>
            <a:prstGeom prst="rect">
              <a:avLst/>
            </a:prstGeom>
            <a:solidFill>
              <a:schemeClr val="accent1">
                <a:hueOff val="-42304"/>
                <a:satOff val="23749"/>
                <a:lumOff val="-45745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0"/>
                </a:spcBef>
                <a:tabLst/>
                <a:defRPr b="1" cap="all" spc="300" sz="5000">
                  <a:solidFill>
                    <a:srgbClr val="FFFFFF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lvl1pPr>
            </a:lstStyle>
            <a:p>
              <a:pPr/>
              <a:r>
                <a:t>Jira</a:t>
              </a:r>
            </a:p>
          </p:txBody>
        </p:sp>
        <p:pic>
          <p:nvPicPr>
            <p:cNvPr id="248" name="Jira Jira" descr="Jira Jira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-1" y="-1"/>
              <a:ext cx="1858647" cy="1803401"/>
            </a:xfrm>
            <a:prstGeom prst="rect">
              <a:avLst/>
            </a:prstGeom>
            <a:effectLst/>
          </p:spPr>
        </p:pic>
      </p:grpSp>
      <p:grpSp>
        <p:nvGrpSpPr>
          <p:cNvPr id="253" name="Image"/>
          <p:cNvGrpSpPr/>
          <p:nvPr/>
        </p:nvGrpSpPr>
        <p:grpSpPr>
          <a:xfrm>
            <a:off x="6207205" y="2634023"/>
            <a:ext cx="10863395" cy="4966723"/>
            <a:chOff x="0" y="0"/>
            <a:chExt cx="10863393" cy="4966722"/>
          </a:xfrm>
        </p:grpSpPr>
        <p:pic>
          <p:nvPicPr>
            <p:cNvPr id="252" name="Image" descr="Image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304800" y="304800"/>
              <a:ext cx="10253794" cy="4306323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51" name="Image" descr="Image"/>
            <p:cNvPicPr>
              <a:picLocks noChangeAspect="0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0"/>
              <a:ext cx="10863394" cy="4966723"/>
            </a:xfrm>
            <a:prstGeom prst="rect">
              <a:avLst/>
            </a:prstGeom>
            <a:effectLst/>
          </p:spPr>
        </p:pic>
      </p:grpSp>
      <p:grpSp>
        <p:nvGrpSpPr>
          <p:cNvPr id="256" name="Jupyter Notebook…"/>
          <p:cNvGrpSpPr/>
          <p:nvPr/>
        </p:nvGrpSpPr>
        <p:grpSpPr>
          <a:xfrm>
            <a:off x="17627303" y="2714002"/>
            <a:ext cx="6152339" cy="2628901"/>
            <a:chOff x="0" y="0"/>
            <a:chExt cx="6152337" cy="2628900"/>
          </a:xfrm>
        </p:grpSpPr>
        <p:sp>
          <p:nvSpPr>
            <p:cNvPr id="255" name="Jupyter Notebook…"/>
            <p:cNvSpPr txBox="1"/>
            <p:nvPr/>
          </p:nvSpPr>
          <p:spPr>
            <a:xfrm>
              <a:off x="215899" y="641349"/>
              <a:ext cx="5720539" cy="1771651"/>
            </a:xfrm>
            <a:prstGeom prst="rect">
              <a:avLst/>
            </a:prstGeom>
            <a:solidFill>
              <a:srgbClr val="A1A99E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spcBef>
                  <a:spcPts val="0"/>
                </a:spcBef>
                <a:tabLst/>
                <a:defRPr b="1" cap="all" spc="156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rPr spc="300" sz="5000"/>
                <a:t>Jupyter</a:t>
              </a:r>
              <a:r>
                <a:t> </a:t>
              </a:r>
              <a:r>
                <a:rPr spc="300" sz="5000"/>
                <a:t>Notebook</a:t>
              </a:r>
              <a:endParaRPr spc="300" sz="5000"/>
            </a:p>
            <a:p>
              <a:pPr>
                <a:spcBef>
                  <a:spcPts val="0"/>
                </a:spcBef>
                <a:tabLst/>
                <a:defRPr b="1" cap="all" spc="156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rPr spc="300" sz="5000"/>
                <a:t>And Deepnote</a:t>
              </a:r>
            </a:p>
          </p:txBody>
        </p:sp>
        <p:pic>
          <p:nvPicPr>
            <p:cNvPr id="254" name="Jupyter Notebook… Jupyter NotebookAnd Deepnote" descr="Jupyter Notebook… Jupyter NotebookAnd Deepnote"/>
            <p:cNvPicPr>
              <a:picLocks noChangeAspect="0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-1" y="-1"/>
              <a:ext cx="6152339" cy="2628901"/>
            </a:xfrm>
            <a:prstGeom prst="rect">
              <a:avLst/>
            </a:prstGeom>
            <a:effectLst/>
          </p:spPr>
        </p:pic>
      </p:grpSp>
      <p:grpSp>
        <p:nvGrpSpPr>
          <p:cNvPr id="259" name="Image"/>
          <p:cNvGrpSpPr/>
          <p:nvPr/>
        </p:nvGrpSpPr>
        <p:grpSpPr>
          <a:xfrm>
            <a:off x="12224535" y="5853094"/>
            <a:ext cx="11802654" cy="5492237"/>
            <a:chOff x="0" y="0"/>
            <a:chExt cx="11802653" cy="5492236"/>
          </a:xfrm>
        </p:grpSpPr>
        <p:pic>
          <p:nvPicPr>
            <p:cNvPr id="258" name="Image" descr="Image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304800" y="304800"/>
              <a:ext cx="11193054" cy="483183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57" name="Image" descr="Image"/>
            <p:cNvPicPr>
              <a:picLocks noChangeAspect="0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0" y="0"/>
              <a:ext cx="11802654" cy="5492237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8" presetID="15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0" grpId="2"/>
      <p:bldP build="whole" bldLvl="1" animBg="1" rev="0" advAuto="0" spid="244" grpId="1"/>
      <p:bldP build="whole" bldLvl="1" animBg="1" rev="0" advAuto="0" spid="256" grpId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am Memb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Team Members </a:t>
            </a:r>
          </a:p>
        </p:txBody>
      </p:sp>
      <p:grpSp>
        <p:nvGrpSpPr>
          <p:cNvPr id="182" name="Project Manager…"/>
          <p:cNvGrpSpPr/>
          <p:nvPr/>
        </p:nvGrpSpPr>
        <p:grpSpPr>
          <a:xfrm>
            <a:off x="1921100" y="3466979"/>
            <a:ext cx="8095108" cy="3261361"/>
            <a:chOff x="0" y="0"/>
            <a:chExt cx="8095106" cy="3261359"/>
          </a:xfrm>
        </p:grpSpPr>
        <p:sp>
          <p:nvSpPr>
            <p:cNvPr id="181" name="Project Manager…"/>
            <p:cNvSpPr txBox="1"/>
            <p:nvPr/>
          </p:nvSpPr>
          <p:spPr>
            <a:xfrm>
              <a:off x="215900" y="641349"/>
              <a:ext cx="7663307" cy="2404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spcBef>
                  <a:spcPts val="0"/>
                </a:spcBef>
                <a:tabLst/>
                <a:defRPr b="1" cap="all" spc="420" sz="7000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Project Manager</a:t>
              </a:r>
            </a:p>
            <a:p>
              <a:pPr>
                <a:spcBef>
                  <a:spcPts val="0"/>
                </a:spcBef>
                <a:tabLst/>
                <a:defRPr b="1" cap="all" spc="420" sz="7000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Matthew Bauer</a:t>
              </a:r>
            </a:p>
          </p:txBody>
        </p:sp>
        <p:pic>
          <p:nvPicPr>
            <p:cNvPr id="180" name="Project Manager… Project ManagerMatthew Bauer" descr="Project Manager… Project ManagerMatthew Bauer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8095107" cy="3261360"/>
            </a:xfrm>
            <a:prstGeom prst="rect">
              <a:avLst/>
            </a:prstGeom>
            <a:effectLst/>
          </p:spPr>
        </p:pic>
      </p:grpSp>
      <p:grpSp>
        <p:nvGrpSpPr>
          <p:cNvPr id="185" name="Project Documenter…"/>
          <p:cNvGrpSpPr/>
          <p:nvPr/>
        </p:nvGrpSpPr>
        <p:grpSpPr>
          <a:xfrm>
            <a:off x="12363352" y="3466979"/>
            <a:ext cx="9611742" cy="3261361"/>
            <a:chOff x="0" y="0"/>
            <a:chExt cx="9611741" cy="3261359"/>
          </a:xfrm>
        </p:grpSpPr>
        <p:sp>
          <p:nvSpPr>
            <p:cNvPr id="184" name="Project Documenter…"/>
            <p:cNvSpPr txBox="1"/>
            <p:nvPr/>
          </p:nvSpPr>
          <p:spPr>
            <a:xfrm>
              <a:off x="215899" y="641349"/>
              <a:ext cx="9179943" cy="2404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spcBef>
                  <a:spcPts val="0"/>
                </a:spcBef>
                <a:tabLst/>
                <a:defRPr b="1" cap="all" spc="420" sz="7000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Project Documenter</a:t>
              </a:r>
            </a:p>
            <a:p>
              <a:pPr>
                <a:spcBef>
                  <a:spcPts val="0"/>
                </a:spcBef>
                <a:tabLst/>
                <a:defRPr b="1" cap="all" spc="420" sz="7000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Samuel Dean</a:t>
              </a:r>
            </a:p>
          </p:txBody>
        </p:sp>
        <p:pic>
          <p:nvPicPr>
            <p:cNvPr id="183" name="Project Documenter… Project DocumenterSamuel Dean" descr="Project Documenter… Project DocumenterSamuel Dean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0"/>
              <a:ext cx="9611743" cy="3261360"/>
            </a:xfrm>
            <a:prstGeom prst="rect">
              <a:avLst/>
            </a:prstGeom>
            <a:effectLst/>
          </p:spPr>
        </p:pic>
      </p:grpSp>
      <p:grpSp>
        <p:nvGrpSpPr>
          <p:cNvPr id="188" name="Major Role: Visualization…"/>
          <p:cNvGrpSpPr/>
          <p:nvPr/>
        </p:nvGrpSpPr>
        <p:grpSpPr>
          <a:xfrm>
            <a:off x="3749379" y="7528318"/>
            <a:ext cx="4438550" cy="1457199"/>
            <a:chOff x="0" y="0"/>
            <a:chExt cx="4438548" cy="1457197"/>
          </a:xfrm>
        </p:grpSpPr>
        <p:sp>
          <p:nvSpPr>
            <p:cNvPr id="187" name="Major Role: Visualization…"/>
            <p:cNvSpPr txBox="1"/>
            <p:nvPr/>
          </p:nvSpPr>
          <p:spPr>
            <a:xfrm>
              <a:off x="12699" y="355600"/>
              <a:ext cx="4413150" cy="98729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spcBef>
                  <a:spcPts val="0"/>
                </a:spcBef>
                <a:tabLst/>
                <a:defRPr b="1" cap="all" spc="156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Major Role: Visualization </a:t>
              </a:r>
            </a:p>
            <a:p>
              <a:pPr>
                <a:spcBef>
                  <a:spcPts val="0"/>
                </a:spcBef>
                <a:tabLst/>
                <a:defRPr b="1" cap="all" spc="156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Minor Role: Data Analyzer</a:t>
              </a:r>
            </a:p>
          </p:txBody>
        </p:sp>
        <p:pic>
          <p:nvPicPr>
            <p:cNvPr id="186" name="Major Role: Visualization… Major Role: Visualization Minor Role: Data Analyzer" descr="Major Role: Visualization… Major Role: Visualization Minor Role: Data Analyzer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0"/>
              <a:ext cx="4438550" cy="1457198"/>
            </a:xfrm>
            <a:prstGeom prst="rect">
              <a:avLst/>
            </a:prstGeom>
            <a:effectLst/>
          </p:spPr>
        </p:pic>
      </p:grpSp>
      <p:grpSp>
        <p:nvGrpSpPr>
          <p:cNvPr id="191" name="Major Role: Data modeler…"/>
          <p:cNvGrpSpPr/>
          <p:nvPr/>
        </p:nvGrpSpPr>
        <p:grpSpPr>
          <a:xfrm>
            <a:off x="14983134" y="7407668"/>
            <a:ext cx="4372179" cy="1457199"/>
            <a:chOff x="0" y="0"/>
            <a:chExt cx="4372178" cy="1457197"/>
          </a:xfrm>
        </p:grpSpPr>
        <p:sp>
          <p:nvSpPr>
            <p:cNvPr id="190" name="Major Role: Data modeler…"/>
            <p:cNvSpPr txBox="1"/>
            <p:nvPr/>
          </p:nvSpPr>
          <p:spPr>
            <a:xfrm>
              <a:off x="12700" y="355600"/>
              <a:ext cx="4346779" cy="98729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spcBef>
                  <a:spcPts val="0"/>
                </a:spcBef>
                <a:tabLst/>
                <a:defRPr b="1" cap="all" spc="156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Major Role: Data modeler</a:t>
              </a:r>
            </a:p>
            <a:p>
              <a:pPr>
                <a:spcBef>
                  <a:spcPts val="0"/>
                </a:spcBef>
                <a:tabLst/>
                <a:defRPr b="1" cap="all" spc="156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Minor Role: Data analyzer</a:t>
              </a:r>
            </a:p>
          </p:txBody>
        </p:sp>
        <p:pic>
          <p:nvPicPr>
            <p:cNvPr id="189" name="Major Role: Data modeler… Major Role: Data modelerMinor Role: Data analyzer" descr="Major Role: Data modeler… Major Role: Data modelerMinor Role: Data analyzer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4372179" cy="1457198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im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Timeline </a:t>
            </a:r>
          </a:p>
        </p:txBody>
      </p:sp>
      <p:pic>
        <p:nvPicPr>
          <p:cNvPr id="194" name="Timeline Detailed.png" descr="Timeline Detail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97879" y="2391787"/>
            <a:ext cx="18549847" cy="112885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roject Flowcha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Flowchart</a:t>
            </a:r>
          </a:p>
        </p:txBody>
      </p:sp>
      <p:pic>
        <p:nvPicPr>
          <p:cNvPr id="197" name="Capstone Project flowchart.png" descr="Capstone Project flowchar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46213" y="907827"/>
            <a:ext cx="11758093" cy="1255505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98" name="We are currently in between the creating visualizations and Testing and Analyzing phase"/>
          <p:cNvSpPr txBox="1"/>
          <p:nvPr/>
        </p:nvSpPr>
        <p:spPr>
          <a:xfrm>
            <a:off x="454016" y="2724611"/>
            <a:ext cx="10047319" cy="1881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825500">
              <a:lnSpc>
                <a:spcPct val="80000"/>
              </a:lnSpc>
              <a:spcBef>
                <a:spcPts val="3600"/>
              </a:spcBef>
              <a:tabLst/>
              <a:defRPr spc="-42" sz="4200">
                <a:solidFill>
                  <a:srgbClr val="000000"/>
                </a:solidFill>
              </a:defRPr>
            </a:lvl1pPr>
          </a:lstStyle>
          <a:p>
            <a:pPr/>
            <a:r>
              <a:t>We are currently in between the creating visualizations and Testing and Analyzing phase </a:t>
            </a:r>
          </a:p>
        </p:txBody>
      </p:sp>
      <p:pic>
        <p:nvPicPr>
          <p:cNvPr id="19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30297" y="5558296"/>
            <a:ext cx="6842894" cy="56624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7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mph" nodeType="clickEffect" presetID="9" grpId="2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0"/>
                                      </p:to>
                                    </p:set>
                                    <p:animEffect filter="image" prLst="opacity: 0.50; ">
                                      <p:cBhvr>
                                        <p:cTn id="13" dur="indefinite" fill="hold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9" grpId="2"/>
      <p:bldP build="whole" bldLvl="1" animBg="1" rev="0" advAuto="0" spid="19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roject in Current St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in Current State</a:t>
            </a:r>
          </a:p>
        </p:txBody>
      </p:sp>
      <p:sp>
        <p:nvSpPr>
          <p:cNvPr id="202" name="Currently working on four hypotheses…"/>
          <p:cNvSpPr txBox="1"/>
          <p:nvPr/>
        </p:nvSpPr>
        <p:spPr>
          <a:xfrm>
            <a:off x="121809" y="4067746"/>
            <a:ext cx="12673199" cy="67044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57200" indent="-457200" algn="l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55" sz="5500">
                <a:solidFill>
                  <a:srgbClr val="000000"/>
                </a:solidFill>
              </a:defRPr>
            </a:pPr>
            <a:r>
              <a:t>Currently working on four hypotheses</a:t>
            </a:r>
          </a:p>
          <a:p>
            <a:pPr marL="457200" indent="-457200" algn="l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55" sz="5500">
                <a:solidFill>
                  <a:srgbClr val="000000"/>
                </a:solidFill>
              </a:defRPr>
            </a:pPr>
            <a:r>
              <a:t>Basic statistics created for each hypothesis </a:t>
            </a:r>
          </a:p>
          <a:p>
            <a:pPr marL="457200" indent="-457200" algn="l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55" sz="5500">
                <a:solidFill>
                  <a:srgbClr val="000000"/>
                </a:solidFill>
              </a:defRPr>
            </a:pPr>
            <a:r>
              <a:t>Basic machine learning algorithms used on applicable hypotheses</a:t>
            </a:r>
          </a:p>
          <a:p>
            <a:pPr marL="457200" indent="-457200" algn="l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55" sz="5500">
                <a:solidFill>
                  <a:srgbClr val="000000"/>
                </a:solidFill>
              </a:defRPr>
            </a:pPr>
            <a:r>
              <a:t>3D scatterplots have been constructed for each</a:t>
            </a:r>
          </a:p>
        </p:txBody>
      </p:sp>
      <p:pic>
        <p:nvPicPr>
          <p:cNvPr id="20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67078" y="3907761"/>
            <a:ext cx="11229144" cy="64056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rrent Hypotheses - Sam De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Current Hypotheses - Sam Dean</a:t>
            </a:r>
          </a:p>
        </p:txBody>
      </p:sp>
      <p:grpSp>
        <p:nvGrpSpPr>
          <p:cNvPr id="208" name="Hypothesis 2:…"/>
          <p:cNvGrpSpPr/>
          <p:nvPr/>
        </p:nvGrpSpPr>
        <p:grpSpPr>
          <a:xfrm>
            <a:off x="1221775" y="7559565"/>
            <a:ext cx="9585375" cy="3486786"/>
            <a:chOff x="0" y="0"/>
            <a:chExt cx="9585373" cy="3486784"/>
          </a:xfrm>
        </p:grpSpPr>
        <p:sp>
          <p:nvSpPr>
            <p:cNvPr id="207" name="Hypothesis 2:…"/>
            <p:cNvSpPr txBox="1"/>
            <p:nvPr/>
          </p:nvSpPr>
          <p:spPr>
            <a:xfrm>
              <a:off x="12700" y="355599"/>
              <a:ext cx="9559974" cy="30168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spcBef>
                  <a:spcPts val="0"/>
                </a:spcBef>
                <a:tabLst/>
                <a:defRPr b="1" cap="all" spc="270" sz="4500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Hypothesis 2:</a:t>
              </a:r>
            </a:p>
            <a:p>
              <a:pPr>
                <a:spcBef>
                  <a:spcPts val="0"/>
                </a:spcBef>
                <a:tabLst/>
                <a:defRPr b="1" cap="all" spc="270" sz="4500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Property loss damage/Fatalities will continues to rise due to more frequent tornados</a:t>
              </a:r>
            </a:p>
          </p:txBody>
        </p:sp>
        <p:pic>
          <p:nvPicPr>
            <p:cNvPr id="206" name="Hypothesis 2:… Hypothesis 2:Property loss damage/Fatalities will continues to rise due to more frequent tornados" descr="Hypothesis 2:… Hypothesis 2:Property loss damage/Fatalities will continues to rise due to more frequent tornados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585374" cy="3486785"/>
            </a:xfrm>
            <a:prstGeom prst="rect">
              <a:avLst/>
            </a:prstGeom>
            <a:effectLst/>
          </p:spPr>
        </p:pic>
      </p:grpSp>
      <p:grpSp>
        <p:nvGrpSpPr>
          <p:cNvPr id="211" name="Hypothesis 3:…"/>
          <p:cNvGrpSpPr/>
          <p:nvPr/>
        </p:nvGrpSpPr>
        <p:grpSpPr>
          <a:xfrm>
            <a:off x="13549386" y="2546716"/>
            <a:ext cx="8000724" cy="4210686"/>
            <a:chOff x="0" y="0"/>
            <a:chExt cx="8000722" cy="4210684"/>
          </a:xfrm>
        </p:grpSpPr>
        <p:sp>
          <p:nvSpPr>
            <p:cNvPr id="210" name="Hypothesis 3:…"/>
            <p:cNvSpPr txBox="1"/>
            <p:nvPr/>
          </p:nvSpPr>
          <p:spPr>
            <a:xfrm>
              <a:off x="12700" y="355600"/>
              <a:ext cx="7975323" cy="3740785"/>
            </a:xfrm>
            <a:prstGeom prst="rect">
              <a:avLst/>
            </a:prstGeom>
            <a:solidFill>
              <a:schemeClr val="accent1">
                <a:hueOff val="-42304"/>
                <a:satOff val="23749"/>
                <a:lumOff val="-45745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spcBef>
                  <a:spcPts val="0"/>
                </a:spcBef>
                <a:tabLst/>
                <a:defRPr b="1" cap="all" spc="270" sz="4500">
                  <a:solidFill>
                    <a:srgbClr val="FFFFFF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Hypothesis 3:</a:t>
              </a:r>
            </a:p>
            <a:p>
              <a:pPr>
                <a:spcBef>
                  <a:spcPts val="0"/>
                </a:spcBef>
                <a:tabLst/>
                <a:defRPr b="1" cap="all" spc="270" sz="4500">
                  <a:solidFill>
                    <a:srgbClr val="FFFFFF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Longer and wider tornados have been happening more and more in the last 20 years</a:t>
              </a:r>
            </a:p>
          </p:txBody>
        </p:sp>
        <p:pic>
          <p:nvPicPr>
            <p:cNvPr id="209" name="Hypothesis 3:… Hypothesis 3:Longer and wider tornados have been happening more and more in the last 20 years" descr="Hypothesis 3:… Hypothesis 3:Longer and wider tornados have been happening more and more in the last 20 years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8000723" cy="4210685"/>
            </a:xfrm>
            <a:prstGeom prst="rect">
              <a:avLst/>
            </a:prstGeom>
            <a:effectLst/>
          </p:spPr>
        </p:pic>
      </p:grpSp>
      <p:pic>
        <p:nvPicPr>
          <p:cNvPr id="212" name="ef5_tornado_in_joplinmoinmay2011jpg.jpeg" descr="ef5_tornado_in_joplinmoinmay2011jpg.jpeg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244838" y="7350158"/>
            <a:ext cx="9970979" cy="5584863"/>
          </a:xfrm>
          <a:prstGeom prst="rect">
            <a:avLst/>
          </a:prstGeom>
        </p:spPr>
      </p:pic>
      <p:pic>
        <p:nvPicPr>
          <p:cNvPr id="213" name="325caleratornado.jpg" descr="325caleratornado.jpg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52897" y="2840558"/>
            <a:ext cx="8123130" cy="454544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15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1" grpId="1"/>
      <p:bldP build="whole" bldLvl="1" animBg="1" rev="0" advAuto="0" spid="208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ersonal Finding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Personal Findings </a:t>
            </a:r>
          </a:p>
        </p:txBody>
      </p:sp>
      <p:pic>
        <p:nvPicPr>
          <p:cNvPr id="21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8798" y="2422585"/>
            <a:ext cx="9398001" cy="5054601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Line"/>
          <p:cNvSpPr/>
          <p:nvPr/>
        </p:nvSpPr>
        <p:spPr>
          <a:xfrm flipH="1" flipV="1">
            <a:off x="6083801" y="3943920"/>
            <a:ext cx="4260036" cy="1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8" name="In my visualizations using 3D plots, I noticed there were a spike of very large tornados in 2011 and decided to investigate"/>
          <p:cNvSpPr txBox="1"/>
          <p:nvPr/>
        </p:nvSpPr>
        <p:spPr>
          <a:xfrm>
            <a:off x="10613649" y="3031171"/>
            <a:ext cx="5343820" cy="1825499"/>
          </a:xfrm>
          <a:prstGeom prst="rect">
            <a:avLst/>
          </a:prstGeom>
          <a:solidFill>
            <a:schemeClr val="accent1">
              <a:hueOff val="-42304"/>
              <a:satOff val="23749"/>
              <a:lumOff val="-4574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In my visualizations using 3D plots, I noticed there were a spike of very large tornados in 2011 and decided to investigate</a:t>
            </a:r>
          </a:p>
        </p:txBody>
      </p:sp>
      <p:sp>
        <p:nvSpPr>
          <p:cNvPr id="219" name="After a quick Google search, I learned that is because of the 2011 Super Outbreak, which is the largest and one of the most deadliest outbreak of tornados ever recorded"/>
          <p:cNvSpPr txBox="1"/>
          <p:nvPr/>
        </p:nvSpPr>
        <p:spPr>
          <a:xfrm>
            <a:off x="2096844" y="8696418"/>
            <a:ext cx="6990617" cy="2257299"/>
          </a:xfrm>
          <a:prstGeom prst="rect">
            <a:avLst/>
          </a:prstGeom>
          <a:solidFill>
            <a:schemeClr val="accent1">
              <a:hueOff val="-42304"/>
              <a:satOff val="23749"/>
              <a:lumOff val="-4574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After a quick Google search, I learned that is because of the 2011 Super Outbreak, which is the largest and one of the most deadliest outbreak of tornados ever recorded</a:t>
            </a:r>
          </a:p>
        </p:txBody>
      </p:sp>
      <p:grpSp>
        <p:nvGrpSpPr>
          <p:cNvPr id="222" name="super-outbreak-april-25-28-2011.jpg"/>
          <p:cNvGrpSpPr/>
          <p:nvPr/>
        </p:nvGrpSpPr>
        <p:grpSpPr>
          <a:xfrm>
            <a:off x="9944698" y="5220841"/>
            <a:ext cx="13141763" cy="7613699"/>
            <a:chOff x="0" y="0"/>
            <a:chExt cx="13141762" cy="7613697"/>
          </a:xfrm>
        </p:grpSpPr>
        <p:pic>
          <p:nvPicPr>
            <p:cNvPr id="221" name="super-outbreak-april-25-28-2011.jpg" descr="super-outbreak-april-25-28-2011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01600" y="101600"/>
              <a:ext cx="12925862" cy="727079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20" name="super-outbreak-april-25-28-2011.jpg" descr="super-outbreak-april-25-28-2011.jp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0"/>
              <a:ext cx="13141763" cy="7613698"/>
            </a:xfrm>
            <a:prstGeom prst="rect">
              <a:avLst/>
            </a:prstGeom>
            <a:effectLst/>
          </p:spPr>
        </p:pic>
      </p:grpSp>
      <p:sp>
        <p:nvSpPr>
          <p:cNvPr id="223" name="April 27th, 2011 was the worst day with 216 tornados recorded in a 24 hour period"/>
          <p:cNvSpPr txBox="1"/>
          <p:nvPr/>
        </p:nvSpPr>
        <p:spPr>
          <a:xfrm>
            <a:off x="9884591" y="12657806"/>
            <a:ext cx="13261979" cy="530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April 27th, 2011 was the worst day with 216 tornados recorded in a 24 hour period 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325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7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rrent Hypotheses - Matthew Bau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Current Hypotheses - Matthew Bauer</a:t>
            </a:r>
          </a:p>
        </p:txBody>
      </p:sp>
      <p:grpSp>
        <p:nvGrpSpPr>
          <p:cNvPr id="228" name="Hypothesis 4:…"/>
          <p:cNvGrpSpPr/>
          <p:nvPr/>
        </p:nvGrpSpPr>
        <p:grpSpPr>
          <a:xfrm>
            <a:off x="7304452" y="8279259"/>
            <a:ext cx="9775096" cy="3486786"/>
            <a:chOff x="0" y="0"/>
            <a:chExt cx="9775094" cy="3486784"/>
          </a:xfrm>
        </p:grpSpPr>
        <p:sp>
          <p:nvSpPr>
            <p:cNvPr id="227" name="Hypothesis 4:…"/>
            <p:cNvSpPr txBox="1"/>
            <p:nvPr/>
          </p:nvSpPr>
          <p:spPr>
            <a:xfrm>
              <a:off x="12700" y="355599"/>
              <a:ext cx="9749695" cy="301688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spcBef>
                  <a:spcPts val="0"/>
                </a:spcBef>
                <a:tabLst/>
                <a:defRPr b="1" cap="all" spc="270" sz="4500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Hypothesis 4:</a:t>
              </a:r>
            </a:p>
            <a:p>
              <a:pPr>
                <a:spcBef>
                  <a:spcPts val="0"/>
                </a:spcBef>
                <a:tabLst/>
                <a:defRPr b="1" cap="all" spc="270" sz="4500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Evening time(hottest part of the day) are when the higher F-Scale tornados happen more frequently</a:t>
              </a:r>
            </a:p>
          </p:txBody>
        </p:sp>
        <p:pic>
          <p:nvPicPr>
            <p:cNvPr id="226" name="Hypothesis 4:… Hypothesis 4:Evening time(hottest part of the day) are when the higher F-Scale tornados happen more frequently" descr="Hypothesis 4:… Hypothesis 4:Evening time(hottest part of the day) are when the higher F-Scale tornados happen more frequently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775095" cy="3486785"/>
            </a:xfrm>
            <a:prstGeom prst="rect">
              <a:avLst/>
            </a:prstGeom>
            <a:effectLst/>
          </p:spPr>
        </p:pic>
      </p:grpSp>
      <p:grpSp>
        <p:nvGrpSpPr>
          <p:cNvPr id="231" name="Hypothesis 1:…"/>
          <p:cNvGrpSpPr/>
          <p:nvPr/>
        </p:nvGrpSpPr>
        <p:grpSpPr>
          <a:xfrm>
            <a:off x="1609437" y="2937768"/>
            <a:ext cx="8175917" cy="4934586"/>
            <a:chOff x="0" y="0"/>
            <a:chExt cx="8175915" cy="4934584"/>
          </a:xfrm>
        </p:grpSpPr>
        <p:sp>
          <p:nvSpPr>
            <p:cNvPr id="230" name="Hypothesis 1:…"/>
            <p:cNvSpPr txBox="1"/>
            <p:nvPr/>
          </p:nvSpPr>
          <p:spPr>
            <a:xfrm>
              <a:off x="12700" y="355600"/>
              <a:ext cx="8150516" cy="44646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spcBef>
                  <a:spcPts val="0"/>
                </a:spcBef>
                <a:tabLst/>
                <a:defRPr b="1" cap="all" spc="270" sz="4500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Hypothesis 1:</a:t>
              </a:r>
            </a:p>
            <a:p>
              <a:pPr>
                <a:spcBef>
                  <a:spcPts val="0"/>
                </a:spcBef>
                <a:tabLst/>
                <a:defRPr b="1" cap="all" spc="270" sz="4500">
                  <a:solidFill>
                    <a:srgbClr val="000000"/>
                  </a:solidFill>
                  <a:latin typeface="Founders Grotesk Condensed"/>
                  <a:ea typeface="Founders Grotesk Condensed"/>
                  <a:cs typeface="Founders Grotesk Condensed"/>
                  <a:sym typeface="Founders Grotesk Condensed"/>
                </a:defRPr>
              </a:pPr>
              <a:r>
                <a:t>Global warming and hotter temperatures is creating more higher F-Scale tornados and causing more destruction</a:t>
              </a:r>
            </a:p>
          </p:txBody>
        </p:sp>
        <p:pic>
          <p:nvPicPr>
            <p:cNvPr id="229" name="Hypothesis 1:… Hypothesis 1:Global warming and hotter temperatures is creating more higher F-Scale tornados and causing more destruction" descr="Hypothesis 1:… Hypothesis 1:Global warming and hotter temperatures is creating more higher F-Scale tornados and causing more destruction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8175916" cy="4934585"/>
            </a:xfrm>
            <a:prstGeom prst="rect">
              <a:avLst/>
            </a:prstGeom>
            <a:effectLst/>
          </p:spPr>
        </p:pic>
      </p:grpSp>
      <p:pic>
        <p:nvPicPr>
          <p:cNvPr id="232" name="sunny1.jpg" descr="sunny1.jpg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819745" y="2810272"/>
            <a:ext cx="8556703" cy="5325715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15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8" grpId="2"/>
      <p:bldP build="whole" bldLvl="1" animBg="1" rev="0" advAuto="0" spid="231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rrent Issues"/>
          <p:cNvSpPr txBox="1"/>
          <p:nvPr>
            <p:ph type="title"/>
          </p:nvPr>
        </p:nvSpPr>
        <p:spPr>
          <a:xfrm>
            <a:off x="571500" y="696459"/>
            <a:ext cx="23241000" cy="1951019"/>
          </a:xfrm>
          <a:prstGeom prst="rect">
            <a:avLst/>
          </a:prstGeom>
        </p:spPr>
        <p:txBody>
          <a:bodyPr/>
          <a:lstStyle/>
          <a:p>
            <a:pPr/>
            <a:r>
              <a:t>Current Issues </a:t>
            </a:r>
          </a:p>
        </p:txBody>
      </p:sp>
      <p:sp>
        <p:nvSpPr>
          <p:cNvPr id="235" name="Too much initial data…"/>
          <p:cNvSpPr txBox="1"/>
          <p:nvPr/>
        </p:nvSpPr>
        <p:spPr>
          <a:xfrm>
            <a:off x="476163" y="2516351"/>
            <a:ext cx="14519378" cy="2795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57200" indent="-457200" algn="l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</a:defRPr>
            </a:pPr>
            <a:r>
              <a:t>Too much initial data</a:t>
            </a:r>
          </a:p>
          <a:p>
            <a:pPr marL="457200" indent="-457200" algn="l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</a:defRPr>
            </a:pPr>
            <a:r>
              <a:t>Recording tornado data was not as good before the 1990’s </a:t>
            </a:r>
          </a:p>
          <a:p>
            <a:pPr marL="457200" indent="-457200" algn="l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</a:defRPr>
            </a:pPr>
            <a:r>
              <a:t>A large majority of recorded tornados are very small </a:t>
            </a:r>
          </a:p>
        </p:txBody>
      </p:sp>
      <p:pic>
        <p:nvPicPr>
          <p:cNvPr id="23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63997" y="3521240"/>
            <a:ext cx="7708246" cy="5215530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Possible Solutions"/>
          <p:cNvSpPr txBox="1"/>
          <p:nvPr/>
        </p:nvSpPr>
        <p:spPr>
          <a:xfrm>
            <a:off x="520457" y="6202680"/>
            <a:ext cx="7234429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825500">
              <a:lnSpc>
                <a:spcPct val="80000"/>
              </a:lnSpc>
              <a:spcBef>
                <a:spcPts val="0"/>
              </a:spcBef>
              <a:tabLst/>
              <a:defRPr spc="-79" sz="80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Possible Solutions</a:t>
            </a:r>
          </a:p>
        </p:txBody>
      </p:sp>
      <p:sp>
        <p:nvSpPr>
          <p:cNvPr id="238" name="Slice data to focus only on outliers or exclude them…"/>
          <p:cNvSpPr txBox="1"/>
          <p:nvPr/>
        </p:nvSpPr>
        <p:spPr>
          <a:xfrm>
            <a:off x="476163" y="7759340"/>
            <a:ext cx="12769292" cy="2795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57200" indent="-457200" algn="l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</a:defRPr>
            </a:pPr>
            <a:r>
              <a:t>Slice data to focus only on outliers or exclude them </a:t>
            </a:r>
          </a:p>
          <a:p>
            <a:pPr marL="457200" indent="-457200" algn="l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</a:defRPr>
            </a:pPr>
            <a:r>
              <a:t>Study only the data after 1990 </a:t>
            </a:r>
          </a:p>
        </p:txBody>
      </p:sp>
      <p:sp>
        <p:nvSpPr>
          <p:cNvPr id="239" name="The amount of data and small number of outliers make visualizations like histograms and basic scatterplots not useful"/>
          <p:cNvSpPr txBox="1"/>
          <p:nvPr/>
        </p:nvSpPr>
        <p:spPr>
          <a:xfrm>
            <a:off x="15514304" y="8460430"/>
            <a:ext cx="7607632" cy="1393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The amount of data and small number of outliers make visualizations like histograms and basic scatterplots not useful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34"/>
      </a:dk1>
      <a:lt1>
        <a:srgbClr val="3B39E4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Founders Grotesk Semibold"/>
        <a:ea typeface="Founders Grotesk Semibold"/>
        <a:cs typeface="Founders Grotesk Semibold"/>
      </a:majorFont>
      <a:minorFont>
        <a:latin typeface="Founders Grotesk Semibold"/>
        <a:ea typeface="Founders Grotesk Semibold"/>
        <a:cs typeface="Founders Grotesk Semibold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all" i="0" spc="156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Founders Grotesk Condensed"/>
            <a:ea typeface="Founders Grotesk Condensed"/>
            <a:cs typeface="Founders Grotesk Condensed"/>
            <a:sym typeface="Founders Grotesk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143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584200" algn="l"/>
          </a:tabLst>
          <a:defRPr b="0" baseline="0" cap="none" i="0" spc="78" strike="noStrike" sz="2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Founders Grotesk Text"/>
            <a:ea typeface="Founders Grotesk Text"/>
            <a:cs typeface="Founders Grotesk Text"/>
            <a:sym typeface="Founders Grotesk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00"/>
      </a:dk1>
      <a:lt1>
        <a:srgbClr val="FFFFFF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Founders Grotesk Semibold"/>
        <a:ea typeface="Founders Grotesk Semibold"/>
        <a:cs typeface="Founders Grotesk Semibold"/>
      </a:majorFont>
      <a:minorFont>
        <a:latin typeface="Founders Grotesk Semibold"/>
        <a:ea typeface="Founders Grotesk Semibold"/>
        <a:cs typeface="Founders Grotesk Semibold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all" i="0" spc="156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Founders Grotesk Condensed"/>
            <a:ea typeface="Founders Grotesk Condensed"/>
            <a:cs typeface="Founders Grotesk Condensed"/>
            <a:sym typeface="Founders Grotesk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143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584200" algn="l"/>
          </a:tabLst>
          <a:defRPr b="0" baseline="0" cap="none" i="0" spc="78" strike="noStrike" sz="2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Founders Grotesk Text"/>
            <a:ea typeface="Founders Grotesk Text"/>
            <a:cs typeface="Founders Grotesk Text"/>
            <a:sym typeface="Founders Grotesk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